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49" r:id="rId2"/>
  </p:sldMasterIdLst>
  <p:notesMasterIdLst>
    <p:notesMasterId r:id="rId12"/>
  </p:notesMasterIdLst>
  <p:handoutMasterIdLst>
    <p:handoutMasterId r:id="rId13"/>
  </p:handoutMasterIdLst>
  <p:sldIdLst>
    <p:sldId id="257" r:id="rId3"/>
    <p:sldId id="272" r:id="rId4"/>
    <p:sldId id="290" r:id="rId5"/>
    <p:sldId id="295" r:id="rId6"/>
    <p:sldId id="293" r:id="rId7"/>
    <p:sldId id="294" r:id="rId8"/>
    <p:sldId id="292" r:id="rId9"/>
    <p:sldId id="291" r:id="rId10"/>
    <p:sldId id="28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BM" initials="A" lastIdx="8" clrIdx="0"/>
  <p:cmAuthor id="1" name="黄凯悦" initials="黄凯悦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33CC"/>
    <a:srgbClr val="3399FF"/>
    <a:srgbClr val="0099CC"/>
    <a:srgbClr val="ED7D31"/>
    <a:srgbClr val="0070C0"/>
    <a:srgbClr val="006699"/>
    <a:srgbClr val="A5A5A5"/>
    <a:srgbClr val="0066CC"/>
    <a:srgbClr val="417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4227" autoAdjust="0"/>
  </p:normalViewPr>
  <p:slideViewPr>
    <p:cSldViewPr snapToGrid="0" snapToObjects="1">
      <p:cViewPr varScale="1">
        <p:scale>
          <a:sx n="73" d="100"/>
          <a:sy n="73" d="100"/>
        </p:scale>
        <p:origin x="714" y="72"/>
      </p:cViewPr>
      <p:guideLst>
        <p:guide orient="horz" pos="23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98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2022/9/5</a:t>
            </a:fld>
            <a:endParaRPr lang="zh-CN" altLang="en-US"/>
          </a:p>
        </p:txBody>
      </p:sp>
      <p:sp>
        <p:nvSpPr>
          <p:cNvPr id="1048899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00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9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5BD89-69F6-4F92-8BDF-9D5E8C5320D1}" type="datetimeFigureOut">
              <a:rPr lang="zh-CN" altLang="en-US" smtClean="0"/>
              <a:pPr/>
              <a:t>2022/9/5</a:t>
            </a:fld>
            <a:endParaRPr lang="zh-CN" altLang="en-US"/>
          </a:p>
        </p:txBody>
      </p:sp>
      <p:sp>
        <p:nvSpPr>
          <p:cNvPr id="104889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89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9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9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D859D-326E-40AA-84FC-1AF8ACEFE5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04886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048864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65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104887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7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73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7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76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1048877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</a:p>
        </p:txBody>
      </p:sp>
      <p:sp>
        <p:nvSpPr>
          <p:cNvPr id="1048878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8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81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</a:p>
        </p:txBody>
      </p:sp>
      <p:sp>
        <p:nvSpPr>
          <p:cNvPr id="1048882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8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85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6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68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  <p:sp>
        <p:nvSpPr>
          <p:cNvPr id="1048869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8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88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9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22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04882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616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61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61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61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17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18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19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41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42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43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44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45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09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10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11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12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13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14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15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584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585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586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7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51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52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53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54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55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35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1048836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37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8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04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0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0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0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9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30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31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2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>
          <a:xfrm>
            <a:off x="585470" y="419100"/>
            <a:ext cx="6888480" cy="700405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847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3DB197-84B0-484E-9C0F-88358ECCB797}" type="datetime1">
              <a:rPr lang="zh-CN" altLang="en-US" smtClean="0"/>
              <a:pPr/>
              <a:t>2022/9/5</a:t>
            </a:fld>
            <a:endParaRPr lang="zh-CN" altLang="en-US"/>
          </a:p>
        </p:txBody>
      </p:sp>
      <p:sp>
        <p:nvSpPr>
          <p:cNvPr id="1048848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849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077DA78-E013-4A8C-AD75-63A150561B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/>
          <p:cNvPicPr>
            <a:picLocks noChangeAspect="1" noChangeArrowheads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 bwMode="auto">
          <a:xfrm>
            <a:off x="685889" y="2959100"/>
            <a:ext cx="330243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2022/9/5</a:t>
            </a:fld>
            <a:endParaRPr lang="zh-CN" altLang="en-US"/>
          </a:p>
        </p:txBody>
      </p:sp>
      <p:sp>
        <p:nvSpPr>
          <p:cNvPr id="104885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5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048859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60" name="标题 7"/>
          <p:cNvSpPr>
            <a:spLocks noGrp="1"/>
          </p:cNvSpPr>
          <p:nvPr>
            <p:ph type="title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1048861" name="文本占位符 8"/>
          <p:cNvSpPr>
            <a:spLocks noGrp="1"/>
          </p:cNvSpPr>
          <p:nvPr>
            <p:ph type="body" idx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577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578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04857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04858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文字方塊 4"/>
          <p:cNvSpPr txBox="1"/>
          <p:nvPr/>
        </p:nvSpPr>
        <p:spPr>
          <a:xfrm>
            <a:off x="840016" y="1955549"/>
            <a:ext cx="10669814" cy="1446455"/>
          </a:xfrm>
          <a:prstGeom prst="rect">
            <a:avLst/>
          </a:prstGeom>
          <a:noFill/>
        </p:spPr>
        <p:txBody>
          <a:bodyPr wrap="square" lIns="91329" tIns="45673" rIns="91329" bIns="45673">
            <a:spAutoFit/>
          </a:bodyPr>
          <a:lstStyle/>
          <a:p>
            <a:pPr algn="ctr" defTabSz="1623506"/>
            <a:r>
              <a:rPr lang="en-US" altLang="zh-TW" sz="44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 </a:t>
            </a:r>
            <a:r>
              <a:rPr lang="en-US" altLang="zh-TW" sz="44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SWAN </a:t>
            </a:r>
            <a:r>
              <a:rPr lang="en-US" altLang="zh-TW" sz="44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(K18X001.00) Cross </a:t>
            </a:r>
            <a:r>
              <a:rPr lang="en-US" altLang="zh-TW" sz="44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section Test </a:t>
            </a:r>
            <a:r>
              <a:rPr lang="en-US" altLang="zh-TW" sz="44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Explain </a:t>
            </a:r>
            <a:endParaRPr lang="en-GB" sz="44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sym typeface="Helvetica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8793590" y="5253412"/>
            <a:ext cx="27162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fontAlgn="ctr">
              <a:spcBef>
                <a:spcPct val="50000"/>
              </a:spcBef>
            </a:pPr>
            <a:r>
              <a:rPr lang="en-US" altLang="zh-CN" sz="1600" dirty="0" smtClean="0"/>
              <a:t>Prepare: JBD-VN-ME</a:t>
            </a:r>
          </a:p>
          <a:p>
            <a:pPr algn="ctr" fontAlgn="ctr">
              <a:spcBef>
                <a:spcPct val="50000"/>
              </a:spcBef>
            </a:pPr>
            <a:r>
              <a:rPr lang="en-US" altLang="zh-CN" sz="1600" dirty="0" smtClean="0"/>
              <a:t>Date: </a:t>
            </a:r>
            <a:r>
              <a:rPr lang="en-US" altLang="zh-CN" sz="1600" dirty="0" smtClean="0"/>
              <a:t>2022.Sep-05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17"/>
          <p:cNvSpPr txBox="1">
            <a:spLocks noChangeArrowheads="1"/>
          </p:cNvSpPr>
          <p:nvPr/>
        </p:nvSpPr>
        <p:spPr bwMode="auto">
          <a:xfrm>
            <a:off x="579977" y="2929460"/>
            <a:ext cx="347663" cy="246062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U1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0481" y="691807"/>
            <a:ext cx="300665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1.1. </a:t>
            </a:r>
            <a:r>
              <a:rPr lang="en-US" dirty="0"/>
              <a:t>Where is point start #1 ? </a:t>
            </a:r>
            <a:r>
              <a:rPr lang="en-US" dirty="0" smtClean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047680" y="1404149"/>
            <a:ext cx="2109834" cy="2286728"/>
            <a:chOff x="4890196" y="3969584"/>
            <a:chExt cx="2287040" cy="2271559"/>
          </a:xfrm>
        </p:grpSpPr>
        <p:grpSp>
          <p:nvGrpSpPr>
            <p:cNvPr id="10" name="Group 9"/>
            <p:cNvGrpSpPr/>
            <p:nvPr/>
          </p:nvGrpSpPr>
          <p:grpSpPr>
            <a:xfrm>
              <a:off x="4890196" y="4034645"/>
              <a:ext cx="2287040" cy="2206498"/>
              <a:chOff x="8668193" y="2993445"/>
              <a:chExt cx="3588398" cy="4124599"/>
            </a:xfrm>
          </p:grpSpPr>
          <p:pic>
            <p:nvPicPr>
              <p:cNvPr id="108" name="Picture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35176" y="2993445"/>
                <a:ext cx="3419475" cy="34776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0" name="TextBox 18"/>
              <p:cNvSpPr txBox="1">
                <a:spLocks noChangeArrowheads="1"/>
              </p:cNvSpPr>
              <p:nvPr/>
            </p:nvSpPr>
            <p:spPr bwMode="auto">
              <a:xfrm>
                <a:off x="8668193" y="6585317"/>
                <a:ext cx="998597" cy="53272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ROW 1</a:t>
                </a:r>
                <a:endPara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" name="TextBox 19"/>
              <p:cNvSpPr txBox="1">
                <a:spLocks noChangeArrowheads="1"/>
              </p:cNvSpPr>
              <p:nvPr/>
            </p:nvSpPr>
            <p:spPr bwMode="auto">
              <a:xfrm>
                <a:off x="9919039" y="6585317"/>
                <a:ext cx="1040729" cy="4602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ROW </a:t>
                </a:r>
                <a:r>
                  <a:rPr lang="en-US" alt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2" name="TextBox 20"/>
              <p:cNvSpPr txBox="1">
                <a:spLocks noChangeArrowheads="1"/>
              </p:cNvSpPr>
              <p:nvPr/>
            </p:nvSpPr>
            <p:spPr bwMode="auto">
              <a:xfrm>
                <a:off x="11212016" y="6584342"/>
                <a:ext cx="1044575" cy="4602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ROW 3</a:t>
                </a:r>
              </a:p>
            </p:txBody>
          </p:sp>
        </p:grpSp>
        <p:cxnSp>
          <p:nvCxnSpPr>
            <p:cNvPr id="3" name="Straight Arrow Connector 2"/>
            <p:cNvCxnSpPr/>
            <p:nvPr/>
          </p:nvCxnSpPr>
          <p:spPr>
            <a:xfrm flipV="1">
              <a:off x="5227801" y="4018815"/>
              <a:ext cx="0" cy="18762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V="1">
              <a:off x="6072394" y="3969584"/>
              <a:ext cx="9217" cy="1902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V="1">
              <a:off x="6650729" y="3987830"/>
              <a:ext cx="9217" cy="1902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210481" y="3756085"/>
            <a:ext cx="39097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1.2. </a:t>
            </a:r>
            <a:r>
              <a:rPr lang="en-US" dirty="0"/>
              <a:t>W</a:t>
            </a:r>
            <a:r>
              <a:rPr lang="en-US" dirty="0" smtClean="0"/>
              <a:t>hy </a:t>
            </a:r>
            <a:r>
              <a:rPr lang="en-US" dirty="0"/>
              <a:t>chose the section Row 1, 2, 3 </a:t>
            </a:r>
            <a:r>
              <a:rPr lang="en-US" dirty="0" smtClean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741" y="51914"/>
            <a:ext cx="713739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SWAN (K18X001.00) Cross S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ection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873474" y="2096800"/>
            <a:ext cx="2169363" cy="679726"/>
            <a:chOff x="3224032" y="2140417"/>
            <a:chExt cx="2169363" cy="679726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3300121" y="2480542"/>
              <a:ext cx="1747966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870598" y="2140417"/>
              <a:ext cx="5704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Row 1</a:t>
              </a:r>
              <a:endParaRPr lang="en-US" sz="12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224032" y="2543144"/>
              <a:ext cx="3401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1#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974691" y="2543144"/>
              <a:ext cx="41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22#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84707" y="4721947"/>
            <a:ext cx="609647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1.3 </a:t>
            </a:r>
            <a:r>
              <a:rPr lang="en-US" dirty="0" smtClean="0"/>
              <a:t>If </a:t>
            </a:r>
            <a:r>
              <a:rPr lang="en-US" dirty="0"/>
              <a:t>proceed Next section test, please analysis below in order </a:t>
            </a:r>
            <a:r>
              <a:rPr lang="en-US" dirty="0" smtClean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6279738" y="1140147"/>
            <a:ext cx="2806073" cy="2600780"/>
            <a:chOff x="5837438" y="1171952"/>
            <a:chExt cx="2694659" cy="2425632"/>
          </a:xfrm>
        </p:grpSpPr>
        <p:grpSp>
          <p:nvGrpSpPr>
            <p:cNvPr id="15" name="Group 14"/>
            <p:cNvGrpSpPr/>
            <p:nvPr/>
          </p:nvGrpSpPr>
          <p:grpSpPr>
            <a:xfrm>
              <a:off x="6122284" y="1432015"/>
              <a:ext cx="2033209" cy="1792817"/>
              <a:chOff x="8812137" y="4010047"/>
              <a:chExt cx="2033209" cy="1792817"/>
            </a:xfrm>
          </p:grpSpPr>
          <p:pic>
            <p:nvPicPr>
              <p:cNvPr id="115" name="Picture 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12137" y="4010047"/>
                <a:ext cx="2033209" cy="1792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4" name="Straight Arrow Connector 43"/>
              <p:cNvCxnSpPr/>
              <p:nvPr/>
            </p:nvCxnSpPr>
            <p:spPr>
              <a:xfrm>
                <a:off x="9171566" y="4300842"/>
                <a:ext cx="1448990" cy="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>
                <a:off x="10427007" y="4228584"/>
                <a:ext cx="0" cy="14096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/>
              <p:nvPr/>
            </p:nvCxnSpPr>
            <p:spPr>
              <a:xfrm flipH="1">
                <a:off x="9094124" y="5475309"/>
                <a:ext cx="145868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flipH="1" flipV="1">
                <a:off x="9225612" y="4112208"/>
                <a:ext cx="26327" cy="143715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TextBox 23"/>
            <p:cNvSpPr txBox="1">
              <a:spLocks noChangeArrowheads="1"/>
            </p:cNvSpPr>
            <p:nvPr/>
          </p:nvSpPr>
          <p:spPr bwMode="auto">
            <a:xfrm>
              <a:off x="6939508" y="3351521"/>
              <a:ext cx="533400" cy="24606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U1313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837438" y="1574197"/>
              <a:ext cx="580608" cy="246221"/>
            </a:xfrm>
            <a:prstGeom prst="rect">
              <a:avLst/>
            </a:prstGeom>
            <a:solidFill>
              <a:srgbClr val="3399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 </a:t>
              </a:r>
              <a:r>
                <a:rPr lang="en-US" alt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574885" y="1171952"/>
              <a:ext cx="580608" cy="246221"/>
            </a:xfrm>
            <a:prstGeom prst="rect">
              <a:avLst/>
            </a:prstGeom>
            <a:solidFill>
              <a:srgbClr val="3399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 2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951489" y="2774166"/>
              <a:ext cx="580608" cy="246221"/>
            </a:xfrm>
            <a:prstGeom prst="rect">
              <a:avLst/>
            </a:prstGeom>
            <a:solidFill>
              <a:srgbClr val="3399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 3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164684" y="3036856"/>
              <a:ext cx="580608" cy="246221"/>
            </a:xfrm>
            <a:prstGeom prst="rect">
              <a:avLst/>
            </a:prstGeom>
            <a:solidFill>
              <a:srgbClr val="3399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ROW </a:t>
              </a:r>
              <a:r>
                <a:rPr lang="en-US" alt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0131" y="4071442"/>
            <a:ext cx="2751488" cy="238624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80292" y="1033676"/>
            <a:ext cx="3435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33CC"/>
                </a:solidFill>
              </a:rPr>
              <a:t>Definition </a:t>
            </a:r>
            <a:r>
              <a:rPr lang="en-US" dirty="0">
                <a:solidFill>
                  <a:srgbClr val="0033CC"/>
                </a:solidFill>
              </a:rPr>
              <a:t>rule will be as </a:t>
            </a:r>
            <a:r>
              <a:rPr lang="en-US" dirty="0" smtClean="0">
                <a:solidFill>
                  <a:srgbClr val="0033CC"/>
                </a:solidFill>
              </a:rPr>
              <a:t>below: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0" y="4284385"/>
            <a:ext cx="8892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33CC"/>
                </a:solidFill>
              </a:rPr>
              <a:t>Together with PE &amp; PQE department to discuss the choice of </a:t>
            </a:r>
            <a:r>
              <a:rPr lang="en-US" dirty="0" smtClean="0">
                <a:solidFill>
                  <a:srgbClr val="0033CC"/>
                </a:solidFill>
              </a:rPr>
              <a:t>U1 </a:t>
            </a:r>
            <a:r>
              <a:rPr lang="en-US" dirty="0">
                <a:solidFill>
                  <a:srgbClr val="0033CC"/>
                </a:solidFill>
              </a:rPr>
              <a:t>&amp; </a:t>
            </a:r>
            <a:r>
              <a:rPr lang="en-US" dirty="0" smtClean="0">
                <a:solidFill>
                  <a:srgbClr val="0033CC"/>
                </a:solidFill>
              </a:rPr>
              <a:t>U1313 </a:t>
            </a:r>
            <a:r>
              <a:rPr lang="en-US" dirty="0">
                <a:solidFill>
                  <a:srgbClr val="0033CC"/>
                </a:solidFill>
              </a:rPr>
              <a:t>cutting position.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9741" y="5203361"/>
            <a:ext cx="95793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0033CC"/>
                </a:solidFill>
              </a:rPr>
              <a:t>Next build, </a:t>
            </a:r>
            <a:r>
              <a:rPr lang="en-US" dirty="0">
                <a:solidFill>
                  <a:srgbClr val="0033CC"/>
                </a:solidFill>
              </a:rPr>
              <a:t>the experiment can be based on the customer's request to select the cutting position</a:t>
            </a:r>
            <a:r>
              <a:rPr lang="en-US" dirty="0" smtClean="0">
                <a:solidFill>
                  <a:srgbClr val="0033CC"/>
                </a:solidFill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33CC"/>
                </a:solidFill>
              </a:rPr>
              <a:t>The positions of Row B, C, D can be done on request, but with positions A and A1 </a:t>
            </a:r>
            <a:r>
              <a:rPr lang="en-US" dirty="0" smtClean="0">
                <a:solidFill>
                  <a:srgbClr val="0033CC"/>
                </a:solidFill>
              </a:rPr>
              <a:t>because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>
                <a:solidFill>
                  <a:srgbClr val="0033CC"/>
                </a:solidFill>
              </a:rPr>
              <a:t>they are too close distance, </a:t>
            </a:r>
            <a:r>
              <a:rPr lang="en-US" dirty="0" smtClean="0">
                <a:solidFill>
                  <a:srgbClr val="0033CC"/>
                </a:solidFill>
              </a:rPr>
              <a:t>so only </a:t>
            </a:r>
            <a:r>
              <a:rPr lang="en-US" dirty="0">
                <a:solidFill>
                  <a:srgbClr val="0033CC"/>
                </a:solidFill>
              </a:rPr>
              <a:t>1 </a:t>
            </a:r>
            <a:r>
              <a:rPr lang="en-US" dirty="0" smtClean="0">
                <a:solidFill>
                  <a:srgbClr val="0033CC"/>
                </a:solidFill>
              </a:rPr>
              <a:t>position cutting </a:t>
            </a:r>
            <a:r>
              <a:rPr lang="en-US" dirty="0">
                <a:solidFill>
                  <a:srgbClr val="0033CC"/>
                </a:solidFill>
              </a:rPr>
              <a:t>can be made. </a:t>
            </a:r>
            <a:endParaRPr lang="en-US" dirty="0" smtClean="0">
              <a:solidFill>
                <a:srgbClr val="0033CC"/>
              </a:solidFill>
            </a:endParaRPr>
          </a:p>
          <a:p>
            <a:r>
              <a:rPr lang="en-US" dirty="0" smtClean="0">
                <a:solidFill>
                  <a:srgbClr val="0033CC"/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olidFill>
                  <a:srgbClr val="0033CC"/>
                </a:solidFill>
              </a:rPr>
              <a:t>Suggest </a:t>
            </a:r>
            <a:r>
              <a:rPr lang="en-US" dirty="0">
                <a:solidFill>
                  <a:srgbClr val="0033CC"/>
                </a:solidFill>
              </a:rPr>
              <a:t>customers choose </a:t>
            </a:r>
            <a:r>
              <a:rPr lang="en-US" dirty="0" smtClean="0">
                <a:solidFill>
                  <a:srgbClr val="0033CC"/>
                </a:solidFill>
              </a:rPr>
              <a:t>another row cutting of position.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484280" y="4262230"/>
            <a:ext cx="303168" cy="2113632"/>
          </a:xfrm>
          <a:prstGeom prst="rect">
            <a:avLst/>
          </a:prstGeom>
          <a:noFill/>
          <a:ln w="28575">
            <a:solidFill>
              <a:srgbClr val="0033C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1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3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9741" y="51914"/>
            <a:ext cx="713739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SWAN (K18X001.00) Cross S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ection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0481" y="691807"/>
            <a:ext cx="442800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.1. </a:t>
            </a:r>
            <a:r>
              <a:rPr lang="en-US" dirty="0"/>
              <a:t>Please polish more with finer sandpaper</a:t>
            </a:r>
            <a:r>
              <a:rPr lang="en-US" dirty="0" smtClean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85" y="3123751"/>
            <a:ext cx="1886737" cy="3333404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84" y="1532028"/>
            <a:ext cx="3879192" cy="1490918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85485" y="1074279"/>
            <a:ext cx="198349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33CC"/>
                </a:solidFill>
              </a:rPr>
              <a:t>Test </a:t>
            </a:r>
            <a:r>
              <a:rPr lang="en-US" dirty="0">
                <a:solidFill>
                  <a:srgbClr val="0033CC"/>
                </a:solidFill>
              </a:rPr>
              <a:t>Equipment: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25080" y="3101292"/>
            <a:ext cx="180101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33CC"/>
                </a:solidFill>
              </a:rPr>
              <a:t>Experimental Flow test: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75731" y="715694"/>
            <a:ext cx="32557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33CC"/>
                </a:solidFill>
              </a:rPr>
              <a:t>Microstructure Inspection: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5275731" y="1170216"/>
            <a:ext cx="4505383" cy="369773"/>
            <a:chOff x="5275731" y="1624379"/>
            <a:chExt cx="4505383" cy="369773"/>
          </a:xfrm>
        </p:grpSpPr>
        <p:sp>
          <p:nvSpPr>
            <p:cNvPr id="11" name="TextBox 10"/>
            <p:cNvSpPr txBox="1"/>
            <p:nvPr/>
          </p:nvSpPr>
          <p:spPr>
            <a:xfrm>
              <a:off x="5275731" y="1624379"/>
              <a:ext cx="53893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50X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803442" y="1624379"/>
              <a:ext cx="65594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  <a:r>
                <a:rPr lang="en-US" dirty="0" smtClean="0"/>
                <a:t>00X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62807" y="1624820"/>
              <a:ext cx="65594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100X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125165" y="1624379"/>
              <a:ext cx="65594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500X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1" idx="3"/>
              <a:endCxn id="13" idx="1"/>
            </p:cNvCxnSpPr>
            <p:nvPr/>
          </p:nvCxnSpPr>
          <p:spPr>
            <a:xfrm>
              <a:off x="5814661" y="1809045"/>
              <a:ext cx="748146" cy="4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3" idx="3"/>
              <a:endCxn id="12" idx="1"/>
            </p:cNvCxnSpPr>
            <p:nvPr/>
          </p:nvCxnSpPr>
          <p:spPr>
            <a:xfrm flipV="1">
              <a:off x="7218756" y="1809045"/>
              <a:ext cx="584686" cy="4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2" idx="3"/>
              <a:endCxn id="14" idx="1"/>
            </p:cNvCxnSpPr>
            <p:nvPr/>
          </p:nvCxnSpPr>
          <p:spPr>
            <a:xfrm>
              <a:off x="8459391" y="1809045"/>
              <a:ext cx="66577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4380494" y="1580712"/>
            <a:ext cx="6184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It is difficult to distinguish between the IMC layer and </a:t>
            </a:r>
            <a:r>
              <a:rPr lang="en-US" dirty="0" smtClean="0"/>
              <a:t>the</a:t>
            </a:r>
          </a:p>
          <a:p>
            <a:r>
              <a:rPr lang="en-US" dirty="0" smtClean="0"/>
              <a:t> </a:t>
            </a:r>
            <a:r>
              <a:rPr lang="en-US" dirty="0"/>
              <a:t>solder layer because the image is not clear.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41908" y="2131984"/>
            <a:ext cx="7853304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rgbClr val="0033CC"/>
                </a:solidFill>
              </a:rPr>
              <a:t>Normal </a:t>
            </a:r>
            <a:r>
              <a:rPr lang="en-US" sz="2000" dirty="0">
                <a:solidFill>
                  <a:srgbClr val="0033CC"/>
                </a:solidFill>
              </a:rPr>
              <a:t>inspection of </a:t>
            </a:r>
            <a:r>
              <a:rPr lang="en-US" sz="2000" dirty="0" smtClean="0">
                <a:solidFill>
                  <a:srgbClr val="0033CC"/>
                </a:solidFill>
              </a:rPr>
              <a:t>process</a:t>
            </a:r>
            <a:r>
              <a:rPr lang="en-US" sz="2000" dirty="0">
                <a:solidFill>
                  <a:srgbClr val="0033CC"/>
                </a:solidFill>
              </a:rPr>
              <a:t>:</a:t>
            </a:r>
            <a:endParaRPr lang="en-US" sz="2000" dirty="0" smtClean="0">
              <a:solidFill>
                <a:srgbClr val="0033CC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33CC"/>
                </a:solidFill>
              </a:rPr>
              <a:t>After </a:t>
            </a:r>
            <a:r>
              <a:rPr lang="en-US" sz="1600" dirty="0">
                <a:solidFill>
                  <a:srgbClr val="0033CC"/>
                </a:solidFill>
              </a:rPr>
              <a:t>cutting, staff will use microscope levels to inspect the PAD positions with values </a:t>
            </a:r>
            <a:endParaRPr lang="en-US" sz="1600" dirty="0" smtClean="0">
              <a:solidFill>
                <a:srgbClr val="0033CC"/>
              </a:solidFill>
            </a:endParaRPr>
          </a:p>
          <a:p>
            <a:r>
              <a:rPr lang="en-US" sz="1600" dirty="0" smtClean="0">
                <a:solidFill>
                  <a:srgbClr val="0033CC"/>
                </a:solidFill>
              </a:rPr>
              <a:t>of </a:t>
            </a:r>
            <a:r>
              <a:rPr lang="en-US" sz="1600" dirty="0">
                <a:solidFill>
                  <a:srgbClr val="0033CC"/>
                </a:solidFill>
              </a:rPr>
              <a:t>100 X or 200 X depending on the size of the </a:t>
            </a:r>
            <a:r>
              <a:rPr lang="en-US" sz="1600" dirty="0" smtClean="0">
                <a:solidFill>
                  <a:srgbClr val="0033CC"/>
                </a:solidFill>
              </a:rPr>
              <a:t>PAD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0033CC"/>
                </a:solidFill>
              </a:rPr>
              <a:t>If there is no abnormality, the PAD positions will be randomly selected to take 500X </a:t>
            </a:r>
            <a:endParaRPr lang="en-US" sz="1600" dirty="0" smtClean="0">
              <a:solidFill>
                <a:srgbClr val="0033CC"/>
              </a:solidFill>
            </a:endParaRPr>
          </a:p>
          <a:p>
            <a:r>
              <a:rPr lang="en-US" sz="1600" dirty="0" smtClean="0">
                <a:solidFill>
                  <a:srgbClr val="0033CC"/>
                </a:solidFill>
              </a:rPr>
              <a:t>and </a:t>
            </a:r>
            <a:r>
              <a:rPr lang="en-US" sz="1600" dirty="0">
                <a:solidFill>
                  <a:srgbClr val="0033CC"/>
                </a:solidFill>
              </a:rPr>
              <a:t>measure the IMC </a:t>
            </a:r>
            <a:r>
              <a:rPr lang="en-US" sz="1600" dirty="0" smtClean="0">
                <a:solidFill>
                  <a:srgbClr val="0033CC"/>
                </a:solidFill>
              </a:rPr>
              <a:t>value.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FF0000"/>
                </a:solidFill>
              </a:rPr>
              <a:t>If there is an abnormality, we will use 500X magnification to check that PAD position and </a:t>
            </a: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1600" dirty="0" smtClean="0">
                <a:solidFill>
                  <a:srgbClr val="FF0000"/>
                </a:solidFill>
              </a:rPr>
              <a:t>measure then calculate </a:t>
            </a:r>
            <a:r>
              <a:rPr lang="en-US" sz="1600" dirty="0">
                <a:solidFill>
                  <a:srgbClr val="FF0000"/>
                </a:solidFill>
              </a:rPr>
              <a:t>the Crack </a:t>
            </a:r>
            <a:r>
              <a:rPr lang="en-US" sz="1600" dirty="0" smtClean="0">
                <a:solidFill>
                  <a:srgbClr val="FF0000"/>
                </a:solidFill>
              </a:rPr>
              <a:t>% value </a:t>
            </a:r>
            <a:r>
              <a:rPr lang="en-US" sz="1600" dirty="0">
                <a:solidFill>
                  <a:srgbClr val="FF0000"/>
                </a:solidFill>
              </a:rPr>
              <a:t>of the PAD pin.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424484" y="3996449"/>
            <a:ext cx="3614202" cy="2035700"/>
            <a:chOff x="2461450" y="4416443"/>
            <a:chExt cx="3406452" cy="20357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4"/>
            <a:srcRect l="18084" t="16630" r="20206" b="8947"/>
            <a:stretch/>
          </p:blipFill>
          <p:spPr>
            <a:xfrm>
              <a:off x="2461450" y="4470985"/>
              <a:ext cx="3406452" cy="1981158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2558250" y="4416443"/>
              <a:ext cx="1134670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Solder Void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80086" y="5313077"/>
              <a:ext cx="1668662" cy="523220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Traces of </a:t>
              </a:r>
              <a:endParaRPr lang="en-US" sz="1400" dirty="0" smtClean="0"/>
            </a:p>
            <a:p>
              <a:pPr algn="ctr"/>
              <a:r>
                <a:rPr lang="en-US" sz="1400" dirty="0" smtClean="0"/>
                <a:t>Grinding </a:t>
              </a:r>
              <a:r>
                <a:rPr lang="en-US" sz="1400" dirty="0"/>
                <a:t>&amp; Polishing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845439" y="4050990"/>
            <a:ext cx="4903921" cy="2699783"/>
            <a:chOff x="6188734" y="3842332"/>
            <a:chExt cx="4903921" cy="2699783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5"/>
            <a:srcRect l="19277" r="12108"/>
            <a:stretch/>
          </p:blipFill>
          <p:spPr>
            <a:xfrm>
              <a:off x="6188734" y="3842332"/>
              <a:ext cx="4903921" cy="2699783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6916189" y="4846320"/>
              <a:ext cx="4031673" cy="565265"/>
            </a:xfrm>
            <a:prstGeom prst="rect">
              <a:avLst/>
            </a:prstGeom>
            <a:noFill/>
            <a:ln w="9525"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363716" y="5540858"/>
              <a:ext cx="2444398" cy="565265"/>
            </a:xfrm>
            <a:prstGeom prst="rect">
              <a:avLst/>
            </a:prstGeom>
            <a:noFill/>
            <a:ln w="9525"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ight Arrow 1"/>
          <p:cNvSpPr/>
          <p:nvPr/>
        </p:nvSpPr>
        <p:spPr>
          <a:xfrm>
            <a:off x="6184669" y="4821382"/>
            <a:ext cx="216131" cy="714894"/>
          </a:xfrm>
          <a:prstGeom prst="rightArrow">
            <a:avLst/>
          </a:prstGeom>
          <a:solidFill>
            <a:srgbClr val="0033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387466" y="5662817"/>
            <a:ext cx="1476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C000"/>
                </a:solidFill>
              </a:rPr>
              <a:t>M</a:t>
            </a:r>
            <a:r>
              <a:rPr lang="en-US" dirty="0" smtClean="0">
                <a:solidFill>
                  <a:srgbClr val="FFC000"/>
                </a:solidFill>
              </a:rPr>
              <a:t>agnify 200X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90781" y="6339158"/>
            <a:ext cx="1476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C000"/>
                </a:solidFill>
              </a:rPr>
              <a:t>M</a:t>
            </a:r>
            <a:r>
              <a:rPr lang="en-US" dirty="0" smtClean="0">
                <a:solidFill>
                  <a:srgbClr val="FFC000"/>
                </a:solidFill>
              </a:rPr>
              <a:t>agnify 500X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69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4</a:t>
            </a:fld>
            <a:endParaRPr lang="zh-TW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769" y="1092158"/>
            <a:ext cx="6715663" cy="52641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741" y="51914"/>
            <a:ext cx="713739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SWAN (K18X001.00) Cross S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ection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4045" y="734655"/>
            <a:ext cx="290239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rgbClr val="0033CC"/>
                </a:solidFill>
              </a:rPr>
              <a:t>Crack image of Sample:</a:t>
            </a:r>
            <a:endParaRPr lang="en-US" sz="2000" dirty="0">
              <a:solidFill>
                <a:srgbClr val="0033CC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75311" y="2059771"/>
            <a:ext cx="3987881" cy="3509757"/>
            <a:chOff x="858439" y="2177935"/>
            <a:chExt cx="4339597" cy="360772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439" y="2177935"/>
              <a:ext cx="4339597" cy="360772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42361" y="2275901"/>
              <a:ext cx="708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200X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085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9741" y="51914"/>
            <a:ext cx="713739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SWAN (K18X001.00) Cross S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ection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0481" y="691807"/>
            <a:ext cx="314996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2.2. </a:t>
            </a:r>
            <a:r>
              <a:rPr lang="en-US" dirty="0"/>
              <a:t>BGA U1 </a:t>
            </a:r>
            <a:r>
              <a:rPr lang="en-US" dirty="0" smtClean="0"/>
              <a:t>review (Red point)</a:t>
            </a:r>
            <a:r>
              <a:rPr lang="en-US" dirty="0" smtClean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741" y="1116257"/>
            <a:ext cx="12169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66FF"/>
                </a:solidFill>
              </a:rPr>
              <a:t>After cutting and inspecting with 200X magnification, 100% of all there are no abnormalities, so use only 200X magnification</a:t>
            </a:r>
            <a:r>
              <a:rPr lang="en-US" dirty="0" smtClean="0">
                <a:solidFill>
                  <a:srgbClr val="0066FF"/>
                </a:solidFill>
              </a:rPr>
              <a:t>,</a:t>
            </a:r>
          </a:p>
          <a:p>
            <a:r>
              <a:rPr lang="en-US" dirty="0" smtClean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</a:rPr>
              <a:t>do not use 500X for all normal </a:t>
            </a:r>
            <a:r>
              <a:rPr lang="en-US" dirty="0" smtClean="0">
                <a:solidFill>
                  <a:srgbClr val="0066FF"/>
                </a:solidFill>
              </a:rPr>
              <a:t>locations as below: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826" y="1817706"/>
            <a:ext cx="106708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Row-1</a:t>
            </a: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10481" y="2325919"/>
            <a:ext cx="4400550" cy="3467100"/>
            <a:chOff x="210481" y="2325919"/>
            <a:chExt cx="4400550" cy="34671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481" y="2325919"/>
              <a:ext cx="4400550" cy="34671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018596" y="5268483"/>
              <a:ext cx="417102" cy="369332"/>
            </a:xfrm>
            <a:prstGeom prst="rect">
              <a:avLst/>
            </a:prstGeom>
            <a:solidFill>
              <a:srgbClr val="3399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3#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293146" y="2325919"/>
            <a:ext cx="4739054" cy="3467100"/>
            <a:chOff x="5293146" y="2325919"/>
            <a:chExt cx="4739054" cy="34671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93146" y="2325919"/>
              <a:ext cx="4739054" cy="34671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485145" y="5421901"/>
              <a:ext cx="417102" cy="369332"/>
            </a:xfrm>
            <a:prstGeom prst="rect">
              <a:avLst/>
            </a:prstGeom>
            <a:solidFill>
              <a:srgbClr val="3399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5</a:t>
              </a:r>
              <a:r>
                <a:rPr lang="en-US" dirty="0" smtClean="0">
                  <a:solidFill>
                    <a:srgbClr val="FF0000"/>
                  </a:solidFill>
                </a:rPr>
                <a:t>#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0084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9741" y="51914"/>
            <a:ext cx="713739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SWAN (K18X001.00) Cross S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ection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0481" y="691807"/>
            <a:ext cx="314996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2.2. </a:t>
            </a:r>
            <a:r>
              <a:rPr lang="en-US" dirty="0"/>
              <a:t>BGA U1 </a:t>
            </a:r>
            <a:r>
              <a:rPr lang="en-US" dirty="0" smtClean="0"/>
              <a:t>review (Red point)</a:t>
            </a:r>
            <a:r>
              <a:rPr lang="en-US" dirty="0" smtClean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741" y="1116257"/>
            <a:ext cx="12169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66FF"/>
                </a:solidFill>
              </a:rPr>
              <a:t>After cutting and inspecting with 200X magnification, 100% of all there are no abnormalities, so use only 200X magnification</a:t>
            </a:r>
            <a:r>
              <a:rPr lang="en-US" dirty="0" smtClean="0">
                <a:solidFill>
                  <a:srgbClr val="0066FF"/>
                </a:solidFill>
              </a:rPr>
              <a:t>,</a:t>
            </a:r>
          </a:p>
          <a:p>
            <a:r>
              <a:rPr lang="en-US" dirty="0" smtClean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</a:rPr>
              <a:t>do not use 500X for all normal </a:t>
            </a:r>
            <a:r>
              <a:rPr lang="en-US" dirty="0" smtClean="0">
                <a:solidFill>
                  <a:srgbClr val="0066FF"/>
                </a:solidFill>
              </a:rPr>
              <a:t>locations as below: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481" y="1762588"/>
            <a:ext cx="106708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Row-2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3666" y="1817706"/>
            <a:ext cx="106708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</a:rPr>
              <a:t>Row-3</a:t>
            </a: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92615" y="2242155"/>
            <a:ext cx="4985122" cy="3776259"/>
            <a:chOff x="492615" y="2242155"/>
            <a:chExt cx="4985122" cy="377625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2615" y="2242155"/>
              <a:ext cx="4985122" cy="377625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999498" y="5630670"/>
              <a:ext cx="417102" cy="369332"/>
            </a:xfrm>
            <a:prstGeom prst="rect">
              <a:avLst/>
            </a:prstGeom>
            <a:solidFill>
              <a:srgbClr val="3399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9</a:t>
              </a:r>
              <a:r>
                <a:rPr lang="en-US" dirty="0" smtClean="0">
                  <a:solidFill>
                    <a:srgbClr val="FF0000"/>
                  </a:solidFill>
                </a:rPr>
                <a:t>#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64790" y="2242155"/>
            <a:ext cx="4842230" cy="3776259"/>
            <a:chOff x="6464790" y="2242155"/>
            <a:chExt cx="4842230" cy="377625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64790" y="2242155"/>
              <a:ext cx="4842230" cy="377625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0889918" y="5616998"/>
              <a:ext cx="417102" cy="369332"/>
            </a:xfrm>
            <a:prstGeom prst="rect">
              <a:avLst/>
            </a:prstGeom>
            <a:solidFill>
              <a:srgbClr val="3399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7#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3876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741" y="51914"/>
            <a:ext cx="713739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SWAN (K18X001.00) Cross S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ection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0481" y="691807"/>
            <a:ext cx="240912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2.3. </a:t>
            </a:r>
            <a:r>
              <a:rPr lang="en-US" dirty="0"/>
              <a:t>QFN U1313 review</a:t>
            </a:r>
            <a:r>
              <a:rPr lang="en-US" dirty="0" smtClean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804756" y="691807"/>
            <a:ext cx="6409113" cy="6166193"/>
            <a:chOff x="4804756" y="691807"/>
            <a:chExt cx="6409113" cy="61661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323" t="21589" r="2183" b="14272"/>
            <a:stretch/>
          </p:blipFill>
          <p:spPr>
            <a:xfrm>
              <a:off x="4804756" y="691807"/>
              <a:ext cx="6409113" cy="302583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4756" y="3333750"/>
              <a:ext cx="6409113" cy="352425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804756" y="3331843"/>
              <a:ext cx="1517916" cy="369332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002060"/>
                  </a:solidFill>
                </a:rPr>
                <a:t>M</a:t>
              </a:r>
              <a:r>
                <a:rPr lang="en-US" dirty="0">
                  <a:solidFill>
                    <a:srgbClr val="002060"/>
                  </a:solidFill>
                </a:rPr>
                <a:t>agnify</a:t>
              </a:r>
              <a:r>
                <a:rPr lang="zh-CN" altLang="en-US" dirty="0">
                  <a:solidFill>
                    <a:srgbClr val="002060"/>
                  </a:solidFill>
                </a:rPr>
                <a:t>*</a:t>
              </a:r>
              <a:r>
                <a:rPr lang="en-US" altLang="zh-CN" dirty="0">
                  <a:solidFill>
                    <a:srgbClr val="002060"/>
                  </a:solidFill>
                </a:rPr>
                <a:t>5</a:t>
              </a:r>
              <a:r>
                <a:rPr lang="en-US" dirty="0">
                  <a:solidFill>
                    <a:srgbClr val="002060"/>
                  </a:solidFill>
                </a:rPr>
                <a:t>00x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13604" y="5636829"/>
              <a:ext cx="876458" cy="307777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IMC layer</a:t>
              </a:r>
              <a:endParaRPr lang="en-US" sz="1400" dirty="0"/>
            </a:p>
          </p:txBody>
        </p:sp>
      </p:grpSp>
      <p:sp>
        <p:nvSpPr>
          <p:cNvPr id="14" name="Right Arrow 13"/>
          <p:cNvSpPr/>
          <p:nvPr/>
        </p:nvSpPr>
        <p:spPr>
          <a:xfrm>
            <a:off x="4169332" y="2977503"/>
            <a:ext cx="266007" cy="889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345073" y="1227949"/>
            <a:ext cx="3466228" cy="4981658"/>
            <a:chOff x="530542" y="1417147"/>
            <a:chExt cx="2352675" cy="344441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0542" y="1417147"/>
              <a:ext cx="2352675" cy="120967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/>
            <a:srcRect r="5980"/>
            <a:stretch/>
          </p:blipFill>
          <p:spPr>
            <a:xfrm>
              <a:off x="545868" y="3211483"/>
              <a:ext cx="2337349" cy="1171575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955584" y="4492229"/>
              <a:ext cx="1517916" cy="369332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002060"/>
                  </a:solidFill>
                </a:rPr>
                <a:t>M</a:t>
              </a:r>
              <a:r>
                <a:rPr lang="en-US" dirty="0">
                  <a:solidFill>
                    <a:srgbClr val="002060"/>
                  </a:solidFill>
                </a:rPr>
                <a:t>agnify</a:t>
              </a:r>
              <a:r>
                <a:rPr lang="zh-CN" altLang="en-US" dirty="0" smtClean="0">
                  <a:solidFill>
                    <a:srgbClr val="002060"/>
                  </a:solidFill>
                </a:rPr>
                <a:t>*</a:t>
              </a:r>
              <a:r>
                <a:rPr lang="en-US" altLang="zh-CN" dirty="0" smtClean="0">
                  <a:solidFill>
                    <a:srgbClr val="002060"/>
                  </a:solidFill>
                </a:rPr>
                <a:t>2</a:t>
              </a:r>
              <a:r>
                <a:rPr lang="en-US" dirty="0" smtClean="0">
                  <a:solidFill>
                    <a:srgbClr val="002060"/>
                  </a:solidFill>
                </a:rPr>
                <a:t>00x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47921" y="2719711"/>
              <a:ext cx="1517916" cy="369332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002060"/>
                  </a:solidFill>
                </a:rPr>
                <a:t>M</a:t>
              </a:r>
              <a:r>
                <a:rPr lang="en-US" dirty="0">
                  <a:solidFill>
                    <a:srgbClr val="002060"/>
                  </a:solidFill>
                </a:rPr>
                <a:t>agnify</a:t>
              </a:r>
              <a:r>
                <a:rPr lang="zh-CN" altLang="en-US" dirty="0" smtClean="0">
                  <a:solidFill>
                    <a:srgbClr val="002060"/>
                  </a:solidFill>
                </a:rPr>
                <a:t>*</a:t>
              </a:r>
              <a:r>
                <a:rPr lang="en-US" altLang="zh-CN" dirty="0" smtClean="0">
                  <a:solidFill>
                    <a:srgbClr val="002060"/>
                  </a:solidFill>
                </a:rPr>
                <a:t>2</a:t>
              </a:r>
              <a:r>
                <a:rPr lang="en-US" dirty="0" smtClean="0">
                  <a:solidFill>
                    <a:srgbClr val="002060"/>
                  </a:solidFill>
                </a:rPr>
                <a:t>00x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0416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9741" y="51914"/>
            <a:ext cx="713739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SWAN (K18X001.00) Cross S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sym typeface="Helvetica"/>
              </a:rPr>
              <a:t>ection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666" y="719206"/>
            <a:ext cx="2822824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2.2. </a:t>
            </a:r>
            <a:r>
              <a:rPr lang="en-US" dirty="0"/>
              <a:t>Define the Solder crack</a:t>
            </a:r>
            <a:r>
              <a:rPr lang="en-US" dirty="0" smtClean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42" y="1511274"/>
            <a:ext cx="5433096" cy="4431472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35666" y="1104124"/>
            <a:ext cx="11008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33CC"/>
                </a:solidFill>
              </a:rPr>
              <a:t>If checking and detecting solder crack, </a:t>
            </a:r>
            <a:r>
              <a:rPr lang="en-US" dirty="0" err="1" smtClean="0">
                <a:solidFill>
                  <a:srgbClr val="0033CC"/>
                </a:solidFill>
              </a:rPr>
              <a:t>Fii</a:t>
            </a:r>
            <a:r>
              <a:rPr lang="en-US" dirty="0" smtClean="0">
                <a:solidFill>
                  <a:srgbClr val="0033CC"/>
                </a:solidFill>
              </a:rPr>
              <a:t> </a:t>
            </a:r>
            <a:r>
              <a:rPr lang="en-US" dirty="0">
                <a:solidFill>
                  <a:srgbClr val="0033CC"/>
                </a:solidFill>
              </a:rPr>
              <a:t>side defines and evaluate the same method as the customer's method.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438" y="1511274"/>
            <a:ext cx="6343955" cy="310896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438" y="4674679"/>
            <a:ext cx="6343955" cy="1909002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152893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037145" y="2849355"/>
            <a:ext cx="5490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805"/>
            <a:r>
              <a:rPr lang="en-US" sz="7200" b="1" dirty="0" smtClean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T</a:t>
            </a:r>
            <a:r>
              <a:rPr lang="en-US" altLang="zh-CN" sz="7200" b="1" dirty="0" smtClean="0">
                <a:solidFill>
                  <a:srgbClr val="006699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hank you.</a:t>
            </a:r>
            <a:endParaRPr lang="en-US" sz="7200" b="1" dirty="0">
              <a:solidFill>
                <a:srgbClr val="006699"/>
              </a:solidFill>
              <a:latin typeface="微軟正黑體" pitchFamily="34" charset="-120"/>
              <a:ea typeface="微軟正黑體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37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10426</TotalTime>
  <Words>503</Words>
  <Application>Microsoft Office PowerPoint</Application>
  <PresentationFormat>Widescreen</PresentationFormat>
  <Paragraphs>83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等线</vt:lpstr>
      <vt:lpstr>微軟正黑體</vt:lpstr>
      <vt:lpstr>微软雅黑</vt:lpstr>
      <vt:lpstr>新細明體</vt:lpstr>
      <vt:lpstr>宋体</vt:lpstr>
      <vt:lpstr>Arial</vt:lpstr>
      <vt:lpstr>Calibri</vt:lpstr>
      <vt:lpstr>Calibri Light</vt:lpstr>
      <vt:lpstr>Courier New</vt:lpstr>
      <vt:lpstr>Helvetica</vt:lpstr>
      <vt:lpstr>Times New Roman</vt:lpstr>
      <vt:lpstr>Wingdings</vt:lpstr>
      <vt:lpstr>webwppDefTheme</vt:lpstr>
      <vt:lpstr>6_Office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CyberInsightGo</dc:creator>
  <cp:lastModifiedBy>阮氏姮</cp:lastModifiedBy>
  <cp:revision>529</cp:revision>
  <dcterms:created xsi:type="dcterms:W3CDTF">2020-04-07T04:43:00Z</dcterms:created>
  <dcterms:modified xsi:type="dcterms:W3CDTF">2022-09-05T10:17:20Z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